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31"/>
  </p:notesMasterIdLst>
  <p:sldIdLst>
    <p:sldId id="276" r:id="rId2"/>
    <p:sldId id="257" r:id="rId3"/>
    <p:sldId id="256" r:id="rId4"/>
    <p:sldId id="259" r:id="rId5"/>
    <p:sldId id="258" r:id="rId6"/>
    <p:sldId id="260" r:id="rId7"/>
    <p:sldId id="275" r:id="rId8"/>
    <p:sldId id="262" r:id="rId9"/>
    <p:sldId id="263" r:id="rId10"/>
    <p:sldId id="264" r:id="rId11"/>
    <p:sldId id="265" r:id="rId12"/>
    <p:sldId id="266" r:id="rId13"/>
    <p:sldId id="281" r:id="rId14"/>
    <p:sldId id="282" r:id="rId15"/>
    <p:sldId id="278" r:id="rId16"/>
    <p:sldId id="277" r:id="rId17"/>
    <p:sldId id="267" r:id="rId18"/>
    <p:sldId id="268" r:id="rId19"/>
    <p:sldId id="269" r:id="rId20"/>
    <p:sldId id="285" r:id="rId21"/>
    <p:sldId id="283" r:id="rId22"/>
    <p:sldId id="271" r:id="rId23"/>
    <p:sldId id="272" r:id="rId24"/>
    <p:sldId id="287" r:id="rId25"/>
    <p:sldId id="279" r:id="rId26"/>
    <p:sldId id="280" r:id="rId27"/>
    <p:sldId id="273" r:id="rId28"/>
    <p:sldId id="274" r:id="rId29"/>
    <p:sldId id="286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rita ciancarelli" initials="mrc" lastIdx="0" clrIdx="0">
    <p:extLst>
      <p:ext uri="{19B8F6BF-5375-455C-9EA6-DF929625EA0E}">
        <p15:presenceInfo xmlns:p15="http://schemas.microsoft.com/office/powerpoint/2012/main" userId="c08730b54c4fd0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336699"/>
    <a:srgbClr val="0033CC"/>
    <a:srgbClr val="FF9933"/>
    <a:srgbClr val="993366"/>
    <a:srgbClr val="CC0066"/>
    <a:srgbClr val="CC00CC"/>
    <a:srgbClr val="FF7C8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8506" autoAdjust="0"/>
  </p:normalViewPr>
  <p:slideViewPr>
    <p:cSldViewPr>
      <p:cViewPr varScale="1">
        <p:scale>
          <a:sx n="72" d="100"/>
          <a:sy n="72" d="100"/>
        </p:scale>
        <p:origin x="14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3351653-986E-4829-AEB2-551E1B3A73B4}" type="datetimeFigureOut">
              <a:rPr lang="it-IT"/>
              <a:pPr>
                <a:defRPr/>
              </a:pPr>
              <a:t>16/11/2020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C786AB-3C7B-417F-ACB7-2FCF9B9747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140F89-8BC7-4368-A7ED-4315C4E1EDEE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41988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F5DBA8-1D41-4F0B-93D4-10E978EE3F7E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3FC46B-785A-4814-A7BA-5B32C7E3FA4A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C786AB-3C7B-417F-ACB7-2FCF9B974799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458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C786AB-3C7B-417F-ACB7-2FCF9B974799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304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7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759B-D0EA-4062-995B-818EC323F8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77B7-F883-47D1-A3AE-64A5C6A372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AC0B-1C1B-402F-B8D7-81CBFD0420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651D-AEC6-4D61-B71E-AC2C5ACDD7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6F864-D4C6-4BF5-9904-A68CACE54A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D22FF-4581-4801-9680-0DAFA01C62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A341-CCB0-4409-A91E-1710BB4031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561D5-D364-440D-85B2-14A90C3F6D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1AAD-FB12-4571-92F7-7AA838FA51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8BD83-8834-4167-90B9-83FDED1014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 dirty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11C35-D142-4680-8B39-5DACBEECB3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3399">
                <a:alpha val="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17A6A83-1F4B-4181-B9FC-1C07BA948B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ZnGJqh4W&amp;id=199CE1A57A7847180101B78067BA7D9576814140&amp;thid=OIP.ZnGJqh4WubobTY-N503aLQEsCg&amp;q=immagini+emozioni+bambibi&amp;simid=608005373481126137&amp;selectedIndex=9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/>
          </p:cNvSpPr>
          <p:nvPr/>
        </p:nvSpPr>
        <p:spPr bwMode="auto">
          <a:xfrm>
            <a:off x="0" y="685800"/>
            <a:ext cx="9144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it-IT" sz="3600" b="1" dirty="0">
              <a:ln w="28575">
                <a:solidFill>
                  <a:srgbClr val="006600"/>
                </a:solidFill>
              </a:ln>
              <a:latin typeface="Maiandra GD" panose="020E0502030308020204" pitchFamily="34" charset="0"/>
              <a:ea typeface="Malgun Gothic" panose="020B0503020000020004" pitchFamily="34" charset="-127"/>
            </a:endParaRPr>
          </a:p>
          <a:p>
            <a:pPr algn="ctr" eaLnBrk="1" hangingPunct="1">
              <a:defRPr/>
            </a:pPr>
            <a:r>
              <a:rPr lang="it-IT" sz="3600" b="1" dirty="0">
                <a:ln w="28575">
                  <a:solidFill>
                    <a:srgbClr val="006600"/>
                  </a:solidFill>
                </a:ln>
                <a:latin typeface="Maiandra GD" panose="020E0502030308020204" pitchFamily="34" charset="0"/>
                <a:ea typeface="Malgun Gothic" panose="020B0503020000020004" pitchFamily="34" charset="-127"/>
              </a:rPr>
              <a:t>Presentazione dell’OFFERTA FORMATIVA</a:t>
            </a:r>
            <a:br>
              <a:rPr lang="it-IT" sz="3600" b="1" dirty="0">
                <a:ln w="28575">
                  <a:solidFill>
                    <a:srgbClr val="006600"/>
                  </a:solidFill>
                </a:ln>
                <a:latin typeface="Maiandra GD" panose="020E0502030308020204" pitchFamily="34" charset="0"/>
                <a:ea typeface="Malgun Gothic" panose="020B0503020000020004" pitchFamily="34" charset="-127"/>
              </a:rPr>
            </a:br>
            <a:br>
              <a:rPr lang="it-IT" sz="2000" b="1" dirty="0">
                <a:ln w="28575">
                  <a:solidFill>
                    <a:srgbClr val="006600"/>
                  </a:solidFill>
                </a:ln>
                <a:latin typeface="Maiandra GD" panose="020E0502030308020204" pitchFamily="34" charset="0"/>
                <a:ea typeface="Malgun Gothic" panose="020B0503020000020004" pitchFamily="34" charset="-127"/>
              </a:rPr>
            </a:br>
            <a:endParaRPr lang="it-IT" sz="3600" b="1" dirty="0">
              <a:ln w="28575">
                <a:solidFill>
                  <a:srgbClr val="006600"/>
                </a:solidFill>
              </a:ln>
              <a:latin typeface="Maiandra GD" panose="020E050203030802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Titolo 1"/>
          <p:cNvSpPr>
            <a:spLocks/>
          </p:cNvSpPr>
          <p:nvPr/>
        </p:nvSpPr>
        <p:spPr bwMode="auto">
          <a:xfrm>
            <a:off x="0" y="4648200"/>
            <a:ext cx="9144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it-IT" sz="2800" b="1" dirty="0">
              <a:ln w="12700"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rgbClr val="006600"/>
              </a:solidFill>
              <a:latin typeface="Maiandra GD" panose="020E0502030308020204" pitchFamily="34" charset="0"/>
              <a:ea typeface="Malgun Gothic" panose="020B0503020000020004" pitchFamily="34" charset="-127"/>
            </a:endParaRPr>
          </a:p>
          <a:p>
            <a:pPr algn="ctr" eaLnBrk="1" hangingPunct="1">
              <a:defRPr/>
            </a:pPr>
            <a:endParaRPr lang="it-IT" sz="2800" b="1" dirty="0">
              <a:ln w="12700"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rgbClr val="006600"/>
              </a:solidFill>
              <a:latin typeface="Maiandra GD" panose="020E0502030308020204" pitchFamily="34" charset="0"/>
              <a:ea typeface="Malgun Gothic" panose="020B0503020000020004" pitchFamily="34" charset="-127"/>
            </a:endParaRPr>
          </a:p>
          <a:p>
            <a:pPr algn="ctr" eaLnBrk="1" hangingPunct="1">
              <a:defRPr/>
            </a:pPr>
            <a:r>
              <a:rPr lang="it-IT" sz="2800" b="1" dirty="0">
                <a:ln w="19050">
                  <a:solidFill>
                    <a:srgbClr val="006600"/>
                  </a:solidFill>
                </a:ln>
                <a:latin typeface="Maiandra GD" panose="020E0502030308020204" pitchFamily="34" charset="0"/>
                <a:ea typeface="Malgun Gothic" panose="020B0503020000020004" pitchFamily="34" charset="-127"/>
              </a:rPr>
              <a:t>ISTITUTO COMPRENSIVO PARINI</a:t>
            </a:r>
          </a:p>
          <a:p>
            <a:pPr algn="ctr" eaLnBrk="1" hangingPunct="1">
              <a:defRPr/>
            </a:pPr>
            <a:r>
              <a:rPr lang="it-IT" sz="2600" b="1" dirty="0">
                <a:ln w="19050">
                  <a:solidFill>
                    <a:srgbClr val="006600"/>
                  </a:solidFill>
                </a:ln>
                <a:latin typeface="Maiandra GD" panose="020E0502030308020204" pitchFamily="34" charset="0"/>
                <a:ea typeface="Malgun Gothic" panose="020B0503020000020004" pitchFamily="34" charset="-127"/>
              </a:rPr>
              <a:t>GORLA MINORE - MARNATE</a:t>
            </a:r>
          </a:p>
          <a:p>
            <a:pPr algn="ctr" eaLnBrk="1" hangingPunct="1">
              <a:defRPr/>
            </a:pPr>
            <a:endParaRPr lang="it-IT" sz="2800" b="1" dirty="0">
              <a:ln w="12700"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rgbClr val="006600"/>
              </a:solidFill>
              <a:latin typeface="Maiandra GD" panose="020E050203030802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9" name="Immagine 8" descr="H:\LOGO ist. comprensivo\Logo ISt. Comprensivo ner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981200"/>
            <a:ext cx="327866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07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FFCC99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EDUCAZIONE AMBIENTALE</a:t>
            </a:r>
          </a:p>
        </p:txBody>
      </p:sp>
      <p:pic>
        <p:nvPicPr>
          <p:cNvPr id="22532" name="Immagin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97" y="1447800"/>
            <a:ext cx="3213100" cy="283686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2533" name="Immagin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5413" y="3733800"/>
            <a:ext cx="3024187" cy="28829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81000" y="4572000"/>
            <a:ext cx="347569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Ogni cosa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    che puoi immaginare,               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      la natura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         l’ha già creata.</a:t>
            </a:r>
          </a:p>
          <a:p>
            <a:pPr>
              <a:defRPr/>
            </a:pPr>
            <a:b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</a:b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              </a:t>
            </a: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(Albert Einstein)</a:t>
            </a:r>
            <a:endParaRPr lang="it-IT" sz="2000" b="1" dirty="0">
              <a:ln w="6600">
                <a:solidFill>
                  <a:srgbClr val="0066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28FFF4-DEAE-4F6C-B9F8-759B223E4661}"/>
              </a:ext>
            </a:extLst>
          </p:cNvPr>
          <p:cNvSpPr/>
          <p:nvPr/>
        </p:nvSpPr>
        <p:spPr>
          <a:xfrm>
            <a:off x="5205413" y="1295400"/>
            <a:ext cx="3466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In ogni passeggiata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nella natura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l’uomo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riceve molto di più </a:t>
            </a:r>
          </a:p>
          <a:p>
            <a:pPr>
              <a:defRPr/>
            </a:pP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di ciò che cerca.</a:t>
            </a:r>
          </a:p>
          <a:p>
            <a:pPr>
              <a:defRPr/>
            </a:pPr>
            <a:b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</a:b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              </a:t>
            </a: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cit. </a:t>
            </a:r>
            <a:r>
              <a:rPr lang="it-IT" sz="2000" b="1" dirty="0" err="1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Hohn</a:t>
            </a:r>
            <a:r>
              <a:rPr lang="it-IT" sz="2000" b="1" dirty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 </a:t>
            </a:r>
            <a:r>
              <a:rPr lang="it-IT" sz="2000" b="1" dirty="0" err="1">
                <a:ln w="6600">
                  <a:solidFill>
                    <a:srgbClr val="0066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/>
              </a:rPr>
              <a:t>Muir</a:t>
            </a:r>
            <a:endParaRPr lang="it-IT" sz="2000" b="1" dirty="0">
              <a:ln w="6600">
                <a:solidFill>
                  <a:srgbClr val="0066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Immagine 7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9906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5"/>
          <p:cNvSpPr>
            <a:spLocks noChangeArrowheads="1" noChangeShapeType="1" noTextEdit="1"/>
          </p:cNvSpPr>
          <p:nvPr/>
        </p:nvSpPr>
        <p:spPr bwMode="auto">
          <a:xfrm>
            <a:off x="971550" y="404813"/>
            <a:ext cx="7126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it-IT" sz="3600" b="1" kern="10">
              <a:ln w="254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CCFF"/>
                  </a:gs>
                  <a:gs pos="9000">
                    <a:srgbClr val="99CCFF"/>
                  </a:gs>
                  <a:gs pos="19501">
                    <a:srgbClr val="CC99FF"/>
                  </a:gs>
                  <a:gs pos="32001">
                    <a:srgbClr val="9966FF"/>
                  </a:gs>
                  <a:gs pos="41000">
                    <a:srgbClr val="99CCFF"/>
                  </a:gs>
                  <a:gs pos="50000">
                    <a:srgbClr val="CCCCFF"/>
                  </a:gs>
                  <a:gs pos="59000">
                    <a:srgbClr val="99CCFF"/>
                  </a:gs>
                  <a:gs pos="67999">
                    <a:srgbClr val="9966FF"/>
                  </a:gs>
                  <a:gs pos="80499">
                    <a:srgbClr val="CC99FF"/>
                  </a:gs>
                  <a:gs pos="91000">
                    <a:srgbClr val="99CCFF"/>
                  </a:gs>
                  <a:gs pos="100000">
                    <a:srgbClr val="CCCCFF"/>
                  </a:gs>
                </a:gsLst>
                <a:lin ang="2700000" scaled="1"/>
              </a:gra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" name="Picture 2" descr="D:\Annalisa\Materiali open-day\Foto 5°B\20140515_112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56" y="1600201"/>
            <a:ext cx="3098706" cy="2325098"/>
          </a:xfrm>
          <a:prstGeom prst="rect">
            <a:avLst/>
          </a:prstGeom>
          <a:noFill/>
          <a:ln w="38100">
            <a:solidFill>
              <a:srgbClr val="CCFFCC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2" descr="D:\Annalisa\Materiali open-day\Foto 5°B\20140515_112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56" y="4183397"/>
            <a:ext cx="3098706" cy="2322528"/>
          </a:xfrm>
          <a:prstGeom prst="rect">
            <a:avLst/>
          </a:prstGeom>
          <a:noFill/>
          <a:ln w="38100">
            <a:solidFill>
              <a:srgbClr val="CCFFCC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19F5AD-8234-4AB4-83C1-3971C8B705C3}"/>
              </a:ext>
            </a:extLst>
          </p:cNvPr>
          <p:cNvSpPr txBox="1"/>
          <p:nvPr/>
        </p:nvSpPr>
        <p:spPr>
          <a:xfrm>
            <a:off x="4305936" y="3371461"/>
            <a:ext cx="99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    </a:t>
            </a:r>
            <a:r>
              <a:rPr lang="it-IT" sz="2800" dirty="0">
                <a:latin typeface="Maiandra GD" panose="020E0502030308020204" pitchFamily="34" charset="0"/>
              </a:rPr>
              <a:t>per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12574E-04BD-46CA-937E-97EC1F62FBBC}"/>
              </a:ext>
            </a:extLst>
          </p:cNvPr>
          <p:cNvSpPr txBox="1"/>
          <p:nvPr/>
        </p:nvSpPr>
        <p:spPr>
          <a:xfrm>
            <a:off x="3499761" y="2558248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            </a:t>
            </a:r>
          </a:p>
          <a:p>
            <a:r>
              <a:rPr lang="it-IT" sz="2800" dirty="0">
                <a:latin typeface="Maiandra GD" panose="020E0502030308020204" pitchFamily="34" charset="0"/>
              </a:rPr>
              <a:t>       Sicuri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0CFFC9-F2C6-4484-A92F-60EAEA5304C8}"/>
              </a:ext>
            </a:extLst>
          </p:cNvPr>
          <p:cNvSpPr txBox="1"/>
          <p:nvPr/>
        </p:nvSpPr>
        <p:spPr>
          <a:xfrm>
            <a:off x="4191000" y="479908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Maiandra GD" panose="020E0502030308020204" pitchFamily="34" charset="0"/>
              </a:rPr>
              <a:t>strada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BCF41DD-3127-4AFB-8C4B-CD1F9B75F8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7354"/>
          <a:stretch/>
        </p:blipFill>
        <p:spPr>
          <a:xfrm>
            <a:off x="6058535" y="2570191"/>
            <a:ext cx="2663069" cy="2707682"/>
          </a:xfrm>
          <a:prstGeom prst="rect">
            <a:avLst/>
          </a:prstGeom>
          <a:ln w="38100">
            <a:solidFill>
              <a:srgbClr val="CCFFCC"/>
            </a:solidFill>
          </a:ln>
        </p:spPr>
      </p:pic>
      <p:sp>
        <p:nvSpPr>
          <p:cNvPr id="16" name="WordArt 4">
            <a:extLst>
              <a:ext uri="{FF2B5EF4-FFF2-40B4-BE49-F238E27FC236}">
                <a16:creationId xmlns:a16="http://schemas.microsoft.com/office/drawing/2014/main" id="{51404C60-8005-433D-8832-FE3D86AE0B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3950" y="557213"/>
            <a:ext cx="7126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SICURI per STRADA</a:t>
            </a:r>
          </a:p>
        </p:txBody>
      </p:sp>
      <p:pic>
        <p:nvPicPr>
          <p:cNvPr id="10" name="Immagine 9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Rettangolo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025" y="755650"/>
            <a:ext cx="18891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73087" y="457200"/>
            <a:ext cx="7346050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8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EDUCAZIONE MUSICALE </a:t>
            </a:r>
            <a:endParaRPr lang="it-IT" sz="4800" dirty="0">
              <a:ln w="25400">
                <a:solidFill>
                  <a:srgbClr val="FF9933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Picture 5" descr="WP_20141127_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2438400"/>
            <a:ext cx="3395662" cy="2057400"/>
          </a:xfrm>
          <a:prstGeom prst="rect">
            <a:avLst/>
          </a:prstGeom>
          <a:noFill/>
          <a:ln w="38100">
            <a:solidFill>
              <a:srgbClr val="93540A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4581" name="AutoShape 7" descr="Risultati immagini per immagini flauto dolce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it-IT" altLang="it-IT"/>
          </a:p>
        </p:txBody>
      </p:sp>
      <p:pic>
        <p:nvPicPr>
          <p:cNvPr id="23561" name="Picture 9" descr="http://cdn-1.nonsolocultura.it/o/j/come-igienizzare-un-flauto-dolce_eebfdb6c7193c982cff6f6c88fbb3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52600"/>
            <a:ext cx="3429000" cy="2286000"/>
          </a:xfrm>
          <a:prstGeom prst="rect">
            <a:avLst/>
          </a:prstGeom>
          <a:noFill/>
          <a:ln w="38100">
            <a:solidFill>
              <a:srgbClr val="93540A"/>
            </a:solidFill>
            <a:miter lim="800000"/>
            <a:headEnd/>
            <a:tailEnd/>
          </a:ln>
        </p:spPr>
      </p:pic>
      <p:pic>
        <p:nvPicPr>
          <p:cNvPr id="23563" name="Picture 11" descr="corsi flau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863" y="4572000"/>
            <a:ext cx="3404937" cy="1916717"/>
          </a:xfrm>
          <a:prstGeom prst="rect">
            <a:avLst/>
          </a:prstGeom>
          <a:noFill/>
          <a:ln w="38100">
            <a:solidFill>
              <a:srgbClr val="93540A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371600" y="35052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24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Il flauto dolce…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105400" y="5562600"/>
            <a:ext cx="37128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latin typeface="Maiandra GD" pitchFamily="34" charset="0"/>
              </a:rPr>
              <a:t>… dal melodioso e morbido suono</a:t>
            </a:r>
          </a:p>
        </p:txBody>
      </p:sp>
      <p:pic>
        <p:nvPicPr>
          <p:cNvPr id="11" name="Immagine 10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C:\Users\Alunno\Desktop\foto coding\IMG-20161112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2059410"/>
            <a:ext cx="3657600" cy="21336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Rettangolo 5"/>
          <p:cNvPicPr>
            <a:picLocks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67" y="5288429"/>
            <a:ext cx="4584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0B0D674-DC54-4D3C-815D-45B2AE1F4EC3}"/>
              </a:ext>
            </a:extLst>
          </p:cNvPr>
          <p:cNvSpPr/>
          <p:nvPr/>
        </p:nvSpPr>
        <p:spPr>
          <a:xfrm>
            <a:off x="609600" y="293638"/>
            <a:ext cx="8113713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44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FLIPPED CLASSROOM</a:t>
            </a:r>
          </a:p>
          <a:p>
            <a:pPr algn="ctr" eaLnBrk="1" hangingPunct="1">
              <a:defRPr/>
            </a:pPr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INSEGNAMENTO ROVESCIATO </a:t>
            </a:r>
            <a:endParaRPr lang="it-IT" sz="3600" dirty="0">
              <a:ln w="25400">
                <a:solidFill>
                  <a:srgbClr val="FF9933"/>
                </a:solidFill>
                <a:round/>
                <a:headEnd/>
                <a:tailEnd/>
              </a:ln>
              <a:latin typeface="Maiandra GD" panose="020E0502030308020204" pitchFamily="34" charset="0"/>
            </a:endParaRPr>
          </a:p>
        </p:txBody>
      </p:sp>
      <p:pic>
        <p:nvPicPr>
          <p:cNvPr id="7" name="Immagine 6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31CCBCA-432F-4369-8140-0EB2935FC5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2590800"/>
            <a:ext cx="3436435" cy="24384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643DEA6-3E77-44B7-9AAE-6B9D5983C13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601" y="4343400"/>
            <a:ext cx="3657600" cy="2290080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1066800" y="404813"/>
            <a:ext cx="6756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b="1" kern="10" dirty="0">
                <a:ln w="1905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AULA 3.0</a:t>
            </a:r>
          </a:p>
        </p:txBody>
      </p:sp>
      <p:sp>
        <p:nvSpPr>
          <p:cNvPr id="9" name="Casella di testo 1"/>
          <p:cNvSpPr txBox="1"/>
          <p:nvPr/>
        </p:nvSpPr>
        <p:spPr>
          <a:xfrm>
            <a:off x="299518" y="1371600"/>
            <a:ext cx="3809999" cy="235700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rgbClr val="FF9933"/>
            </a:solidFill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400" dirty="0">
                <a:solidFill>
                  <a:srgbClr val="FF66FF"/>
                </a:solidFill>
                <a:latin typeface="Comic Sans MS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SOCIALIZZARE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7030A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IMPLEMENTARE </a:t>
            </a:r>
            <a:endParaRPr lang="it-IT" sz="1600" dirty="0">
              <a:latin typeface="Maiandra GD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b="1" dirty="0">
                <a:solidFill>
                  <a:srgbClr val="C0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it-IT" sz="1600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0000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AIUTARE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0000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it-IT" sz="1600" dirty="0">
                <a:solidFill>
                  <a:srgbClr val="CC66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IPOTIZZARE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ELABORARE     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endParaRPr lang="it-IT" sz="800" dirty="0">
              <a:solidFill>
                <a:srgbClr val="FF0000"/>
              </a:solidFill>
              <a:latin typeface="Maiandra GD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600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it-IT" b="1" i="1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O N D I V I D E R 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400" dirty="0">
                <a:solidFill>
                  <a:srgbClr val="0000FF"/>
                </a:solidFill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631" name="Casella di testo 2"/>
          <p:cNvSpPr txBox="1">
            <a:spLocks noChangeArrowheads="1"/>
          </p:cNvSpPr>
          <p:nvPr/>
        </p:nvSpPr>
        <p:spPr bwMode="auto">
          <a:xfrm>
            <a:off x="408033" y="1599153"/>
            <a:ext cx="271463" cy="1981200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</a:t>
            </a: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 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it-IT" altLang="it-IT" sz="16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altLang="it-IT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26633" name="Casella di testo 2"/>
          <p:cNvSpPr txBox="1">
            <a:spLocks noChangeArrowheads="1"/>
          </p:cNvSpPr>
          <p:nvPr/>
        </p:nvSpPr>
        <p:spPr bwMode="auto">
          <a:xfrm>
            <a:off x="3505200" y="1671637"/>
            <a:ext cx="271463" cy="1752600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</a:t>
            </a: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 </a:t>
            </a:r>
            <a:endParaRPr lang="it-IT" altLang="it-IT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6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it-IT" altLang="it-IT" sz="11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altLang="it-IT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it-IT" altLang="it-IT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18" name="Casella di testo 1"/>
          <p:cNvSpPr txBox="1"/>
          <p:nvPr/>
        </p:nvSpPr>
        <p:spPr>
          <a:xfrm>
            <a:off x="4830151" y="4092352"/>
            <a:ext cx="3809999" cy="22635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solidFill>
              <a:srgbClr val="FF9933"/>
            </a:solidFill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400" dirty="0">
                <a:solidFill>
                  <a:srgbClr val="FF66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400" dirty="0">
                <a:solidFill>
                  <a:srgbClr val="FF66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it-IT" dirty="0">
                <a:solidFill>
                  <a:srgbClr val="FF66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PROVARE</a:t>
            </a:r>
            <a:endParaRPr lang="it-IT" dirty="0">
              <a:latin typeface="Maiandra GD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7030A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ARMONIZZARE</a:t>
            </a:r>
            <a:endParaRPr lang="it-IT" dirty="0">
              <a:latin typeface="Maiandra GD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C0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it-IT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INCORAGGIARE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0000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it-IT" dirty="0">
                <a:solidFill>
                  <a:srgbClr val="CC66FF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SOSTENERE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PARLARE      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it-IT" dirty="0">
                <a:solidFill>
                  <a:srgbClr val="002060"/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COLLABORARE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800" dirty="0">
                <a:solidFill>
                  <a:schemeClr val="bg2">
                    <a:lumMod val="50000"/>
                  </a:schemeClr>
                </a:solidFill>
                <a:latin typeface="Maiandra GD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it-IT" b="1" i="1" dirty="0">
              <a:solidFill>
                <a:srgbClr val="FF0000"/>
              </a:solidFill>
              <a:latin typeface="Comic Sans MS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400" dirty="0">
                <a:solidFill>
                  <a:srgbClr val="0000FF"/>
                </a:solidFill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it-IT" sz="1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Immagine 9" descr="H:\LOGO ist. comprensivo\Logo ISt. Comprensivo ner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61A44C-7543-470D-BF74-E6226316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50" y="1541297"/>
            <a:ext cx="3124200" cy="1990832"/>
          </a:xfrm>
          <a:prstGeom prst="rect">
            <a:avLst/>
          </a:prstGeom>
          <a:noFill/>
          <a:ln w="3810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3C12949-25E5-4007-B558-304648FCC4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417" y="4228712"/>
            <a:ext cx="3124199" cy="1990832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26631" grpId="0" animBg="1"/>
      <p:bldP spid="2663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WordArt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39787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 rot="20286620">
            <a:off x="5110864" y="2921912"/>
            <a:ext cx="4304779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gioia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219200" y="1295400"/>
            <a:ext cx="64475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3200" dirty="0">
                <a:ln>
                  <a:solidFill>
                    <a:srgbClr val="FFFFFF"/>
                  </a:solidFill>
                </a:ln>
                <a:solidFill>
                  <a:srgbClr val="FF6600"/>
                </a:solidFill>
              </a:rPr>
              <a:t>Percorso su emozioni e sentimenti</a:t>
            </a:r>
          </a:p>
        </p:txBody>
      </p:sp>
      <p:pic>
        <p:nvPicPr>
          <p:cNvPr id="27653" name="Immagine 10" descr="Risultato immagine per immagini emozioni bambib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352800"/>
            <a:ext cx="342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533400" y="3429000"/>
            <a:ext cx="32766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>
                <a:ln w="9000" cmpd="sng">
                  <a:solidFill>
                    <a:srgbClr val="FFCC99"/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PAURA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438400" y="5486400"/>
            <a:ext cx="41148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838C6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  </a:t>
            </a:r>
            <a:r>
              <a:rPr lang="it-IT" sz="5000" b="1" cap="all" dirty="0">
                <a:ln w="9000" cmpd="sng">
                  <a:solidFill>
                    <a:srgbClr val="993366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TRISTEZZA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743200" y="2438400"/>
            <a:ext cx="381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>
                <a:ln w="9000" cmpd="sng">
                  <a:solidFill>
                    <a:srgbClr val="FFCCCC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nostalgia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81000" y="4800600"/>
            <a:ext cx="32766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C99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Serenita’</a:t>
            </a:r>
            <a:endParaRPr lang="it-IT" sz="5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C99"/>
              </a:solidFill>
              <a:effectLst>
                <a:reflection blurRad="12700" stA="28000" endPos="45000" dist="1000" dir="5400000" sy="-100000" algn="bl" rotWithShape="0"/>
              </a:effectLst>
              <a:latin typeface="Maiandra GD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20630701">
            <a:off x="5257800" y="4648200"/>
            <a:ext cx="381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DF8DCD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   </a:t>
            </a:r>
            <a:r>
              <a:rPr lang="it-IT" sz="5000" b="1" cap="all" dirty="0">
                <a:ln w="9000" cmpd="sng">
                  <a:solidFill>
                    <a:srgbClr val="CC00CC"/>
                  </a:solidFill>
                  <a:prstDash val="solid"/>
                </a:ln>
                <a:solidFill>
                  <a:srgbClr val="DF8DCD"/>
                </a:solidFill>
                <a:effectLst>
                  <a:reflection blurRad="12700" stA="28000" endPos="45000" dist="1000" dir="5400000" sy="-100000" algn="bl" rotWithShape="0"/>
                </a:effectLst>
                <a:latin typeface="Maiandra GD" pitchFamily="34" charset="0"/>
              </a:rPr>
              <a:t>STUPORE</a:t>
            </a:r>
          </a:p>
        </p:txBody>
      </p:sp>
      <p:pic>
        <p:nvPicPr>
          <p:cNvPr id="11" name="Immagine 10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1524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90600" y="1600200"/>
            <a:ext cx="7620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Comic Sans MS"/>
            </a:endParaRPr>
          </a:p>
          <a:p>
            <a:pPr algn="ctr" eaLnBrk="1" hangingPunct="1">
              <a:defRPr/>
            </a:pPr>
            <a:r>
              <a:rPr lang="it-IT" sz="4800" b="1" kern="10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PROGETTI E ATTIVIT</a:t>
            </a:r>
            <a:r>
              <a:rPr lang="it-IT" sz="4800" b="1" kern="10" cap="all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à</a:t>
            </a:r>
            <a:r>
              <a:rPr lang="it-IT" sz="4800" b="1" kern="10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it-IT" sz="4800" b="1" kern="10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SCUOLA SECONDARIA </a:t>
            </a:r>
          </a:p>
          <a:p>
            <a:pPr algn="ctr" eaLnBrk="1" hangingPunct="1">
              <a:defRPr/>
            </a:pPr>
            <a:r>
              <a:rPr lang="it-IT" sz="4800" b="1" kern="10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1° GRADO</a:t>
            </a:r>
          </a:p>
          <a:p>
            <a:pPr algn="ctr" eaLnBrk="1" hangingPunct="1">
              <a:defRPr/>
            </a:pPr>
            <a:endParaRPr lang="it-IT" b="1" kern="10" dirty="0">
              <a:ln w="28575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Maiandra GD" pitchFamily="34" charset="0"/>
            </a:endParaRPr>
          </a:p>
          <a:p>
            <a:pPr algn="ctr" eaLnBrk="1" hangingPunct="1">
              <a:defRPr/>
            </a:pPr>
            <a:r>
              <a:rPr lang="it-IT" sz="3600" b="1" kern="10" dirty="0">
                <a:ln w="28575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itchFamily="34" charset="0"/>
              </a:rPr>
              <a:t>A. Manzoni – D. ALIGHIERI</a:t>
            </a:r>
          </a:p>
          <a:p>
            <a:pPr algn="ctr" eaLnBrk="1" hangingPunct="1">
              <a:defRPr/>
            </a:pPr>
            <a:endParaRPr lang="it-IT" dirty="0"/>
          </a:p>
        </p:txBody>
      </p:sp>
      <p:pic>
        <p:nvPicPr>
          <p:cNvPr id="3" name="Immagine 2" descr="H:\LOGO ist. comprensivo\Logo ISt. Comprensivo ner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609600" y="381000"/>
            <a:ext cx="777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400" b="1" kern="10" dirty="0">
                <a:ln w="2540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SMIM</a:t>
            </a:r>
          </a:p>
          <a:p>
            <a:pPr algn="ctr"/>
            <a:r>
              <a:rPr lang="it-IT" sz="3200" b="1" kern="10" dirty="0">
                <a:ln w="25400">
                  <a:solidFill>
                    <a:schemeClr val="accent4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SCUOLA A INDIRIZZO MUSICALE</a:t>
            </a:r>
          </a:p>
        </p:txBody>
      </p:sp>
      <p:pic>
        <p:nvPicPr>
          <p:cNvPr id="17413" name="Immagine 7" descr="http://www.museoscienza.org/dipartimenti/imgs/foto/leonardo_arte_scienza_strumenti_musical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" y="1892929"/>
            <a:ext cx="3392488" cy="1925638"/>
          </a:xfrm>
          <a:prstGeom prst="rect">
            <a:avLst/>
          </a:prstGeom>
          <a:solidFill>
            <a:srgbClr val="FF3300"/>
          </a:solidFill>
          <a:ln w="57150">
            <a:solidFill>
              <a:srgbClr val="990033">
                <a:alpha val="60000"/>
              </a:srgbClr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17414" name="Immagine 5" descr="https://encrypted-tbn3.gstatic.com/images?q=tbn:ANd9GcSvrh2fvkgMxBlc_BlhfbSnKArIyfSxUZPPKnlVXI6W7L5WF8UBV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05000"/>
            <a:ext cx="2819400" cy="1600200"/>
          </a:xfrm>
          <a:prstGeom prst="rect">
            <a:avLst/>
          </a:prstGeom>
          <a:noFill/>
          <a:ln w="57150">
            <a:solidFill>
              <a:srgbClr val="990033">
                <a:alpha val="60000"/>
              </a:srgbClr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17417" name="Picture 9" descr="Risultati immagini per IMMAGINI PERCUSSIO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113" y="4350544"/>
            <a:ext cx="2895600" cy="2160587"/>
          </a:xfrm>
          <a:prstGeom prst="rect">
            <a:avLst/>
          </a:prstGeom>
          <a:noFill/>
          <a:ln w="57150">
            <a:solidFill>
              <a:srgbClr val="990033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9" name="Picture 11" descr="Risultati immagini per immagini sassofo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2" y="3886200"/>
            <a:ext cx="2111375" cy="2819400"/>
          </a:xfrm>
          <a:prstGeom prst="rect">
            <a:avLst/>
          </a:prstGeom>
          <a:noFill/>
          <a:ln w="57150">
            <a:solidFill>
              <a:srgbClr val="990033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618455" y="3433952"/>
            <a:ext cx="1712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2400" b="1" i="1" dirty="0">
                <a:solidFill>
                  <a:schemeClr val="bg1"/>
                </a:solidFill>
                <a:latin typeface="Bookman Old Style" pitchFamily="18" charset="0"/>
              </a:rPr>
              <a:t>Il violino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 rot="1262445">
            <a:off x="5272088" y="2336800"/>
            <a:ext cx="2063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400" b="1" i="1" dirty="0">
                <a:solidFill>
                  <a:schemeClr val="bg1"/>
                </a:solidFill>
                <a:latin typeface="Bookman Old Style" pitchFamily="18" charset="0"/>
              </a:rPr>
              <a:t>La chitarra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83257" y="3865768"/>
            <a:ext cx="553998" cy="2743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hangingPunct="1">
              <a:defRPr/>
            </a:pPr>
            <a:r>
              <a:rPr lang="it-IT" sz="2400" b="1" i="1" dirty="0">
                <a:solidFill>
                  <a:schemeClr val="bg1"/>
                </a:solidFill>
                <a:latin typeface="Bookman Old Style" pitchFamily="18" charset="0"/>
              </a:rPr>
              <a:t>Il sassofono 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1179512" y="4273196"/>
            <a:ext cx="259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400" b="1" i="1" dirty="0">
                <a:solidFill>
                  <a:schemeClr val="bg1"/>
                </a:solidFill>
                <a:latin typeface="Bookman Old Style" pitchFamily="18" charset="0"/>
              </a:rPr>
              <a:t>Le percussioni</a:t>
            </a:r>
          </a:p>
        </p:txBody>
      </p:sp>
      <p:pic>
        <p:nvPicPr>
          <p:cNvPr id="11" name="Immagine 10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1524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81000" y="3200400"/>
            <a:ext cx="441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3600" i="1" dirty="0">
                <a:ln>
                  <a:solidFill>
                    <a:srgbClr val="990033"/>
                  </a:solidFill>
                </a:ln>
                <a:latin typeface="Maiandra GD" panose="020E0502030308020204" pitchFamily="34" charset="0"/>
              </a:rPr>
              <a:t>Momenti musicali...</a:t>
            </a:r>
            <a:r>
              <a:rPr lang="it-IT" altLang="it-IT" sz="3600" i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2794BD-4674-4360-A056-B724A70AA3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482" y="4191000"/>
            <a:ext cx="2889754" cy="2152075"/>
          </a:xfrm>
          <a:prstGeom prst="rect">
            <a:avLst/>
          </a:prstGeom>
          <a:ln w="28575">
            <a:solidFill>
              <a:srgbClr val="990033"/>
            </a:solidFill>
          </a:ln>
        </p:spPr>
      </p:pic>
      <p:pic>
        <p:nvPicPr>
          <p:cNvPr id="7" name="Immagine 6" descr="H:\LOGO ist. comprensivo\Logo ISt. Comprensivo ner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524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A99ABC-5C4D-4184-B215-7C5DF1F328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7824"/>
          <a:stretch/>
        </p:blipFill>
        <p:spPr>
          <a:xfrm>
            <a:off x="5374064" y="809625"/>
            <a:ext cx="2636317" cy="21621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168AFB-FC78-4F9C-83E3-3A048D940E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007" y="738474"/>
            <a:ext cx="3435586" cy="2304475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C3BEC0E-E7A4-481B-A124-9DE604D5D82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8338" y="4166937"/>
            <a:ext cx="2777252" cy="2176138"/>
          </a:xfrm>
          <a:prstGeom prst="rect">
            <a:avLst/>
          </a:prstGeom>
          <a:ln w="28575">
            <a:solidFill>
              <a:srgbClr val="9900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80912F4C-6EC2-4B41-9A41-77B2725A7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7" y="4292767"/>
            <a:ext cx="2775105" cy="1999377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57AE01-6221-4D1C-B745-418C37C887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1573" y="1417458"/>
            <a:ext cx="2719052" cy="2121592"/>
          </a:xfrm>
          <a:prstGeom prst="rect">
            <a:avLst/>
          </a:prstGeom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662026" y="109179"/>
            <a:ext cx="5486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4000" b="1" i="1" dirty="0">
                <a:ln>
                  <a:solidFill>
                    <a:srgbClr val="990033"/>
                  </a:solidFill>
                </a:ln>
                <a:latin typeface="Maiandra GD" panose="020E0502030308020204" pitchFamily="34" charset="0"/>
              </a:rPr>
              <a:t>Concerti e </a:t>
            </a:r>
          </a:p>
          <a:p>
            <a:pPr algn="ctr" eaLnBrk="1" hangingPunct="1"/>
            <a:r>
              <a:rPr lang="it-IT" altLang="it-IT" sz="4000" b="1" i="1" dirty="0">
                <a:ln>
                  <a:solidFill>
                    <a:srgbClr val="990033"/>
                  </a:solidFill>
                </a:ln>
                <a:latin typeface="Maiandra GD" panose="020E0502030308020204" pitchFamily="34" charset="0"/>
              </a:rPr>
              <a:t>il saggio di fine anno…</a:t>
            </a:r>
          </a:p>
        </p:txBody>
      </p:sp>
      <p:pic>
        <p:nvPicPr>
          <p:cNvPr id="2970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0" y="4476750"/>
            <a:ext cx="2768600" cy="207645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7B78B4-3CCC-450A-9B0C-AF55F411A612}"/>
              </a:ext>
            </a:extLst>
          </p:cNvPr>
          <p:cNvSpPr txBox="1"/>
          <p:nvPr/>
        </p:nvSpPr>
        <p:spPr>
          <a:xfrm>
            <a:off x="3716010" y="1902781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aiandra GD" panose="020E0502030308020204" pitchFamily="34" charset="0"/>
              </a:rPr>
              <a:t>I ragazzi</a:t>
            </a:r>
          </a:p>
          <a:p>
            <a:pPr algn="ctr"/>
            <a:r>
              <a:rPr lang="it-IT" dirty="0">
                <a:latin typeface="Maiandra GD" panose="020E0502030308020204" pitchFamily="34" charset="0"/>
              </a:rPr>
              <a:t>e</a:t>
            </a:r>
          </a:p>
          <a:p>
            <a:pPr algn="ctr"/>
            <a:r>
              <a:rPr lang="it-IT" dirty="0">
                <a:latin typeface="Maiandra GD" panose="020E0502030308020204" pitchFamily="34" charset="0"/>
              </a:rPr>
              <a:t>le note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4D96CE-CB63-4192-B974-98D22EA2B992}"/>
              </a:ext>
            </a:extLst>
          </p:cNvPr>
          <p:cNvSpPr txBox="1"/>
          <p:nvPr/>
        </p:nvSpPr>
        <p:spPr>
          <a:xfrm>
            <a:off x="3810000" y="5111126"/>
            <a:ext cx="152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Maiandra GD" panose="020E0502030308020204" pitchFamily="34" charset="0"/>
              </a:rPr>
              <a:t>Suoni </a:t>
            </a:r>
          </a:p>
          <a:p>
            <a:r>
              <a:rPr lang="it-IT" dirty="0">
                <a:latin typeface="Maiandra GD" panose="020E0502030308020204" pitchFamily="34" charset="0"/>
              </a:rPr>
              <a:t>ed </a:t>
            </a:r>
            <a:r>
              <a:rPr lang="it-IT" sz="2200" i="1" dirty="0">
                <a:latin typeface="Maiandra GD" panose="020E0502030308020204" pitchFamily="34" charset="0"/>
              </a:rPr>
              <a:t>emozioni!</a:t>
            </a:r>
          </a:p>
          <a:p>
            <a:endParaRPr lang="it-IT" dirty="0"/>
          </a:p>
        </p:txBody>
      </p:sp>
      <p:pic>
        <p:nvPicPr>
          <p:cNvPr id="10" name="Immagine 9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Immagine che contiene persona, interni, persone, gruppo&#10;&#10;Descrizione generata automaticamente">
            <a:extLst>
              <a:ext uri="{FF2B5EF4-FFF2-40B4-BE49-F238E27FC236}">
                <a16:creationId xmlns:a16="http://schemas.microsoft.com/office/drawing/2014/main" id="{9D760706-FBE7-4A37-87BE-240096276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5" y="1565544"/>
            <a:ext cx="2768600" cy="2000250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3571E7-E42B-48A0-9F7F-34A76803C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86" y="2896926"/>
            <a:ext cx="3259427" cy="2125233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1143000" y="525525"/>
            <a:ext cx="6478588" cy="574675"/>
          </a:xfrm>
          <a:prstGeom prst="rect">
            <a:avLst/>
          </a:prstGeom>
          <a:pattFill prst="pct50">
            <a:fgClr>
              <a:srgbClr val="00B050"/>
            </a:fgClr>
            <a:bgClr>
              <a:srgbClr val="92D050"/>
            </a:bgClr>
          </a:pattFill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38100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LE NOSTRE SCUOLE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93F8ED-D624-438F-9D04-E03C7CE46EBA}"/>
              </a:ext>
            </a:extLst>
          </p:cNvPr>
          <p:cNvSpPr txBox="1"/>
          <p:nvPr/>
        </p:nvSpPr>
        <p:spPr>
          <a:xfrm>
            <a:off x="1234080" y="1237227"/>
            <a:ext cx="6675839" cy="40472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3600" b="1" dirty="0">
              <a:ln w="19050">
                <a:solidFill>
                  <a:srgbClr val="006600"/>
                </a:solidFill>
              </a:ln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6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latin typeface="Comic Sans MS" panose="030F0702030302020204" pitchFamily="66" charset="0"/>
              </a:rPr>
              <a:t>PARINI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GABELLI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600" b="1" dirty="0">
                <a:ln w="19050">
                  <a:solidFill>
                    <a:srgbClr val="006600"/>
                  </a:solidFill>
                </a:ln>
                <a:latin typeface="Comic Sans MS" panose="030F0702030302020204" pitchFamily="66" charset="0"/>
              </a:rPr>
              <a:t>MANZONI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3600" b="1" dirty="0">
                <a:ln w="19050">
                  <a:solidFill>
                    <a:srgbClr val="0070C0"/>
                  </a:solidFill>
                </a:ln>
                <a:latin typeface="Comic Sans MS" panose="030F0702030302020204" pitchFamily="66" charset="0"/>
              </a:rPr>
              <a:t>ALIGHIERI</a:t>
            </a:r>
          </a:p>
          <a:p>
            <a:r>
              <a:rPr lang="it-IT" sz="3200" dirty="0">
                <a:ln>
                  <a:solidFill>
                    <a:srgbClr val="00660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             </a:t>
            </a:r>
            <a:endParaRPr lang="it-IT" sz="2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 descr="Risultati immagini per DISEGNI RAGAZZI CAMMINANO SCUOLA">
            <a:extLst>
              <a:ext uri="{FF2B5EF4-FFF2-40B4-BE49-F238E27FC236}">
                <a16:creationId xmlns:a16="http://schemas.microsoft.com/office/drawing/2014/main" id="{0258205E-20CE-4146-9A52-BCC075BE00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02" y="4953000"/>
            <a:ext cx="2049395" cy="1508488"/>
          </a:xfrm>
          <a:prstGeom prst="rect">
            <a:avLst/>
          </a:prstGeom>
          <a:solidFill>
            <a:srgbClr val="FBEAC7"/>
          </a:solidFill>
          <a:ln w="38100">
            <a:solidFill>
              <a:srgbClr val="FFC000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" presetID="7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1CDC6-E708-4ED4-8700-1C842677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219200"/>
          </a:xfrm>
        </p:spPr>
        <p:txBody>
          <a:bodyPr>
            <a:normAutofit/>
          </a:bodyPr>
          <a:lstStyle/>
          <a:p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Dalla </a:t>
            </a:r>
            <a:r>
              <a:rPr lang="it-IT" sz="6000" dirty="0">
                <a:solidFill>
                  <a:schemeClr val="tx2">
                    <a:lumMod val="75000"/>
                  </a:schemeClr>
                </a:solidFill>
                <a:latin typeface="Maiandra GD" panose="020E0502030308020204" pitchFamily="34" charset="0"/>
              </a:rPr>
              <a:t>SMIM</a:t>
            </a:r>
            <a:r>
              <a:rPr lang="it-IT" sz="6600" dirty="0">
                <a:solidFill>
                  <a:srgbClr val="C00000"/>
                </a:solidFill>
                <a:latin typeface="Maiandra GD" panose="020E0502030308020204" pitchFamily="34" charset="0"/>
              </a:rPr>
              <a:t> </a:t>
            </a:r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al </a:t>
            </a:r>
            <a:r>
              <a:rPr lang="it-IT" sz="6600" dirty="0">
                <a:solidFill>
                  <a:schemeClr val="tx2">
                    <a:lumMod val="75000"/>
                  </a:schemeClr>
                </a:solidFill>
                <a:latin typeface="Maiandra GD" panose="020E0502030308020204" pitchFamily="34" charset="0"/>
              </a:rPr>
              <a:t>KET</a:t>
            </a:r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  <p:pic>
        <p:nvPicPr>
          <p:cNvPr id="3" name="Immagine 2" descr="H:\LOGO ist. comprensivo\Logo ISt. Comprensivo ner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5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5" name="Picture 11" descr="http://escolashalom.com/sites/escolashalom.com/files/pagina/2013/07/nivelesingles.png">
            <a:extLst>
              <a:ext uri="{FF2B5EF4-FFF2-40B4-BE49-F238E27FC236}">
                <a16:creationId xmlns:a16="http://schemas.microsoft.com/office/drawing/2014/main" id="{0793B148-B443-4549-9D67-B5372123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224338" cy="258762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1479147-1633-49E0-A7D0-F2BE2E62E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65" y="2225762"/>
            <a:ext cx="4800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chemeClr val="tx2">
                    <a:lumMod val="9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Il</a:t>
            </a:r>
            <a:r>
              <a:rPr lang="it-IT" altLang="it-IT" sz="2000" b="1" dirty="0">
                <a:solidFill>
                  <a:schemeClr val="tx2">
                    <a:lumMod val="90000"/>
                  </a:schemeClr>
                </a:solidFill>
                <a:cs typeface="Arial" panose="020B0604020202020204" pitchFamily="34" charset="0"/>
              </a:rPr>
              <a:t> KET </a:t>
            </a:r>
            <a:r>
              <a:rPr lang="it-IT" altLang="it-IT" sz="2000" b="1" dirty="0">
                <a:solidFill>
                  <a:schemeClr val="tx2">
                    <a:lumMod val="9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rappresenta il primo livello degli esami di lingua inglese dell'Università di Cambridge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65E852-DA99-48F0-A4D4-541EFE374F30}"/>
              </a:ext>
            </a:extLst>
          </p:cNvPr>
          <p:cNvSpPr/>
          <p:nvPr/>
        </p:nvSpPr>
        <p:spPr>
          <a:xfrm>
            <a:off x="1214438" y="199659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kern="10" dirty="0">
                <a:ln w="25400">
                  <a:solidFill>
                    <a:srgbClr val="FFCC66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              </a:t>
            </a:r>
            <a:r>
              <a:rPr lang="it-IT" sz="48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KET</a:t>
            </a:r>
            <a:r>
              <a:rPr lang="it-IT" sz="4800" b="1" kern="10" dirty="0">
                <a:ln w="25400">
                  <a:solidFill>
                    <a:srgbClr val="FFCC66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 </a:t>
            </a:r>
          </a:p>
          <a:p>
            <a:r>
              <a:rPr lang="it-IT" sz="48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KEY   ENGLISH</a:t>
            </a:r>
            <a:r>
              <a:rPr lang="it-IT" sz="4800" b="1" kern="10" dirty="0">
                <a:ln w="25400">
                  <a:solidFill>
                    <a:srgbClr val="FFCC66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   </a:t>
            </a:r>
            <a:r>
              <a:rPr lang="it-IT" sz="48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TEST</a:t>
            </a:r>
            <a:endParaRPr lang="it-IT" sz="4800" dirty="0">
              <a:ln w="2540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83E745-FE78-45E9-9A9A-C6E8C2BA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752601"/>
            <a:ext cx="2971800" cy="221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8222C97-0C3B-475D-A95A-9C2BF056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267199"/>
            <a:ext cx="3048000" cy="22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5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066800" y="762000"/>
            <a:ext cx="7126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66FF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GIOCHI MATEMATICI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C46249-13A7-45EE-9FF5-A51DA9BED243}"/>
              </a:ext>
            </a:extLst>
          </p:cNvPr>
          <p:cNvSpPr txBox="1"/>
          <p:nvPr/>
        </p:nvSpPr>
        <p:spPr>
          <a:xfrm>
            <a:off x="914400" y="2057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FFFFFF"/>
                </a:solidFill>
                <a:latin typeface="Maiandra GD" panose="020E0502030308020204" pitchFamily="34" charset="0"/>
              </a:rPr>
              <a:t>Matematicando</a:t>
            </a:r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 insieme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75732D2-C0E1-462E-AD1E-E202236C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938" y="2638713"/>
            <a:ext cx="5287134" cy="2976561"/>
          </a:xfrm>
          <a:prstGeom prst="rect">
            <a:avLst/>
          </a:prstGeom>
          <a:solidFill>
            <a:srgbClr val="FFFFFF"/>
          </a:solidFill>
          <a:ln w="38100" cap="rnd">
            <a:solidFill>
              <a:srgbClr val="FFFF00"/>
            </a:solidFill>
            <a:prstDash val="sysDot"/>
            <a:miter lim="800000"/>
            <a:headEnd/>
            <a:tailEnd/>
          </a:ln>
        </p:spPr>
      </p:pic>
      <p:pic>
        <p:nvPicPr>
          <p:cNvPr id="32772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958058"/>
            <a:ext cx="1961625" cy="1597026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28575">
            <a:solidFill>
              <a:srgbClr val="66FF33"/>
            </a:solidFill>
            <a:prstDash val="sysDot"/>
            <a:miter lim="800000"/>
            <a:headEnd/>
            <a:tailEnd/>
          </a:ln>
        </p:spPr>
      </p:pic>
      <p:pic>
        <p:nvPicPr>
          <p:cNvPr id="32773" name="Segnaposto contenuto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609661"/>
            <a:ext cx="1841973" cy="1841973"/>
          </a:xfrm>
          <a:prstGeom prst="rect">
            <a:avLst/>
          </a:prstGeom>
          <a:noFill/>
          <a:ln w="28575">
            <a:solidFill>
              <a:srgbClr val="66FF33"/>
            </a:solidFill>
            <a:prstDash val="sysDot"/>
            <a:round/>
            <a:headEnd/>
            <a:tailEnd/>
          </a:ln>
        </p:spPr>
      </p:pic>
      <p:pic>
        <p:nvPicPr>
          <p:cNvPr id="8" name="Immagine 7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2286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371975"/>
            <a:ext cx="2808288" cy="210661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33798" name="Picture 2" descr="http://www.effischool.fr/wp-content/uploads/2011/07/Fotolia_19522628_XS-drapeaux-mond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44" y="1991299"/>
            <a:ext cx="1981200" cy="19812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1" name="Immagine 6" descr="C:\Users\Utente\Documents\Ilaria\scuola\2017-18\Open day\Mediazione\IMG_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885950"/>
            <a:ext cx="3276600" cy="2239963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34822" name="Immagine 7" descr="C:\Users\Utente\Documents\Ilaria\scuola\2017-18\Open day\Mediazione\IMG_0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413" y="4275138"/>
            <a:ext cx="3076575" cy="2298700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</p:spPr>
      </p:pic>
      <p:sp>
        <p:nvSpPr>
          <p:cNvPr id="14" name="WordArt 5">
            <a:extLst>
              <a:ext uri="{FF2B5EF4-FFF2-40B4-BE49-F238E27FC236}">
                <a16:creationId xmlns:a16="http://schemas.microsoft.com/office/drawing/2014/main" id="{BA4A85AB-9860-4178-BA7E-72A68FC921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2788" y="332934"/>
            <a:ext cx="7543800" cy="1355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MEDIAZIONE</a:t>
            </a:r>
            <a:r>
              <a:rPr lang="it-IT" sz="4800" b="1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   </a:t>
            </a:r>
            <a:r>
              <a:rPr lang="it-IT" sz="4800" b="1" kern="10" dirty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CULTURALE</a:t>
            </a:r>
            <a:r>
              <a:rPr lang="it-IT" sz="4800" b="1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505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it-IT" sz="48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e</a:t>
            </a:r>
            <a:r>
              <a:rPr lang="it-IT" sz="4800" b="1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r>
              <a:rPr lang="it-IT" sz="4800" b="1" kern="10" dirty="0">
                <a:ln w="25400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LINGUISTICA</a:t>
            </a:r>
          </a:p>
        </p:txBody>
      </p:sp>
      <p:pic>
        <p:nvPicPr>
          <p:cNvPr id="7" name="Immagine 6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>
            <a:extLst>
              <a:ext uri="{FF2B5EF4-FFF2-40B4-BE49-F238E27FC236}">
                <a16:creationId xmlns:a16="http://schemas.microsoft.com/office/drawing/2014/main" id="{7212DA22-833C-4C87-BEC0-18B5DD0D5B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2788" y="332934"/>
            <a:ext cx="7543800" cy="1355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it-IT" sz="4800" b="1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FF505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1C36C358-B827-4984-A628-E9FCB7B84D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9296" y="429989"/>
            <a:ext cx="7126288" cy="11430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49662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SKC: Soft</a:t>
            </a:r>
            <a:r>
              <a:rPr lang="it-IT" sz="3600" b="1" kern="10" dirty="0">
                <a:ln w="25400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 </a:t>
            </a:r>
            <a:r>
              <a:rPr lang="it-IT" sz="36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skills e </a:t>
            </a:r>
          </a:p>
          <a:p>
            <a:pPr algn="ctr"/>
            <a:r>
              <a:rPr lang="it-IT" sz="3600" b="1" kern="10" dirty="0">
                <a:ln w="254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competenze civiche </a:t>
            </a:r>
            <a:endParaRPr lang="it-IT" sz="3600" b="1" kern="10" dirty="0">
              <a:ln w="25400">
                <a:solidFill>
                  <a:srgbClr val="66FF33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6A9973-4781-49DA-BB62-85896F28016B}"/>
              </a:ext>
            </a:extLst>
          </p:cNvPr>
          <p:cNvSpPr txBox="1"/>
          <p:nvPr/>
        </p:nvSpPr>
        <p:spPr>
          <a:xfrm>
            <a:off x="1103438" y="2798638"/>
            <a:ext cx="203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RISPETTO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D9F0C3-6538-45B3-B316-24F7A9548804}"/>
              </a:ext>
            </a:extLst>
          </p:cNvPr>
          <p:cNvSpPr txBox="1"/>
          <p:nvPr/>
        </p:nvSpPr>
        <p:spPr>
          <a:xfrm>
            <a:off x="4897312" y="2869252"/>
            <a:ext cx="203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IMPEGNO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FEDF70-DA9A-4066-8A03-87DD0D160E2B}"/>
              </a:ext>
            </a:extLst>
          </p:cNvPr>
          <p:cNvSpPr txBox="1"/>
          <p:nvPr/>
        </p:nvSpPr>
        <p:spPr>
          <a:xfrm>
            <a:off x="2588169" y="5543040"/>
            <a:ext cx="379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 CONSAPEVOLEZZA…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F72502-7038-48A6-A749-22FC8E76F44A}"/>
              </a:ext>
            </a:extLst>
          </p:cNvPr>
          <p:cNvSpPr txBox="1"/>
          <p:nvPr/>
        </p:nvSpPr>
        <p:spPr>
          <a:xfrm>
            <a:off x="1029243" y="363242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RESPONSABILITA’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4FEAEA-83D2-44E3-8A71-E25DDE1E1AC4}"/>
              </a:ext>
            </a:extLst>
          </p:cNvPr>
          <p:cNvSpPr txBox="1"/>
          <p:nvPr/>
        </p:nvSpPr>
        <p:spPr>
          <a:xfrm>
            <a:off x="4873249" y="3632424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DISPONIBILITA’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DA1000-16E1-449D-899D-46F76CA3AB8D}"/>
              </a:ext>
            </a:extLst>
          </p:cNvPr>
          <p:cNvSpPr txBox="1"/>
          <p:nvPr/>
        </p:nvSpPr>
        <p:spPr>
          <a:xfrm>
            <a:off x="1103438" y="4556204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AUTONOMIA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27546B2-9F6C-438B-B1DE-F1BBE03BED50}"/>
              </a:ext>
            </a:extLst>
          </p:cNvPr>
          <p:cNvSpPr txBox="1"/>
          <p:nvPr/>
        </p:nvSpPr>
        <p:spPr>
          <a:xfrm>
            <a:off x="4897312" y="4556204"/>
            <a:ext cx="3693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Maiandra GD" panose="020E0502030308020204" pitchFamily="34" charset="0"/>
              </a:rPr>
              <a:t>FIDUCIA in SE STESSI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3D4FE6-CF26-49A8-9FD3-D3C68593F744}"/>
              </a:ext>
            </a:extLst>
          </p:cNvPr>
          <p:cNvSpPr txBox="1"/>
          <p:nvPr/>
        </p:nvSpPr>
        <p:spPr>
          <a:xfrm>
            <a:off x="838200" y="204395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solidFill>
                  <a:srgbClr val="008000"/>
                </a:solidFill>
                <a:latin typeface="Maiandra GD" panose="020E0502030308020204" pitchFamily="34" charset="0"/>
              </a:rPr>
              <a:t>CONOSCENZA - ABILITA’ - APPRENDIMENTO</a:t>
            </a:r>
          </a:p>
        </p:txBody>
      </p:sp>
    </p:spTree>
    <p:extLst>
      <p:ext uri="{BB962C8B-B14F-4D97-AF65-F5344CB8AC3E}">
        <p14:creationId xmlns:p14="http://schemas.microsoft.com/office/powerpoint/2010/main" val="23996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52400" y="990600"/>
            <a:ext cx="8810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EDUCAZIONE ALLA CITTADINANZA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2228850" cy="2971800"/>
          </a:xfrm>
          <a:prstGeom prst="rect">
            <a:avLst/>
          </a:prstGeom>
          <a:noFill/>
          <a:ln w="38100">
            <a:solidFill>
              <a:srgbClr val="F9D551"/>
            </a:solidFill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3200400"/>
            <a:ext cx="2628900" cy="35052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819400"/>
            <a:ext cx="3454400" cy="25908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743200" y="1665506"/>
            <a:ext cx="601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2000" b="1" kern="10" dirty="0">
                <a:ln w="25400">
                  <a:noFill/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CONSIGLIO</a:t>
            </a:r>
            <a:r>
              <a:rPr lang="it-IT" sz="20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r>
              <a:rPr lang="it-IT" sz="2000" b="1" kern="10" dirty="0">
                <a:ln w="25400">
                  <a:noFill/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COMUNALE RAGAZZI</a:t>
            </a:r>
          </a:p>
          <a:p>
            <a:pPr algn="ctr" eaLnBrk="1" hangingPunct="1">
              <a:defRPr/>
            </a:pPr>
            <a:r>
              <a:rPr lang="it-IT" sz="2000" b="1" kern="10" dirty="0">
                <a:ln w="25400">
                  <a:noFill/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CCR</a:t>
            </a:r>
          </a:p>
        </p:txBody>
      </p:sp>
      <p:sp>
        <p:nvSpPr>
          <p:cNvPr id="9" name="Rettangolo 8"/>
          <p:cNvSpPr/>
          <p:nvPr/>
        </p:nvSpPr>
        <p:spPr>
          <a:xfrm>
            <a:off x="533400" y="5791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400" b="1" i="1" kern="10" dirty="0">
                <a:ln w="25400">
                  <a:noFill/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Un impegno che prosegue </a:t>
            </a:r>
          </a:p>
          <a:p>
            <a:pPr algn="ctr" eaLnBrk="1" hangingPunct="1">
              <a:defRPr/>
            </a:pPr>
            <a:r>
              <a:rPr lang="it-IT" sz="2400" b="1" i="1" kern="10" dirty="0">
                <a:ln w="25400">
                  <a:noFill/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nel tempo…</a:t>
            </a:r>
          </a:p>
        </p:txBody>
      </p:sp>
      <p:pic>
        <p:nvPicPr>
          <p:cNvPr id="10" name="Immagine 9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5400" y="381000"/>
            <a:ext cx="6705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5000" b="1" kern="10" dirty="0">
                <a:ln w="254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 panose="020E0502030308020204" pitchFamily="34" charset="0"/>
              </a:rPr>
              <a:t>PROTEZIONE CIVILE</a:t>
            </a:r>
          </a:p>
        </p:txBody>
      </p:sp>
      <p:pic>
        <p:nvPicPr>
          <p:cNvPr id="34820" name="Picture 4" descr="H:\Open day 2016-17\P1010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114800"/>
            <a:ext cx="3276600" cy="2457450"/>
          </a:xfrm>
          <a:prstGeom prst="rect">
            <a:avLst/>
          </a:prstGeom>
          <a:noFill/>
          <a:ln w="7620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34821" name="Picture 5" descr="H:\Open day 2016-17\P101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3175000" cy="2381250"/>
          </a:xfrm>
          <a:prstGeom prst="rect">
            <a:avLst/>
          </a:prstGeom>
          <a:noFill/>
          <a:ln w="7620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9" name="Immagine 8" descr="Risultati immagini per disegni protezione civile  per bimbi">
            <a:extLst>
              <a:ext uri="{FF2B5EF4-FFF2-40B4-BE49-F238E27FC236}">
                <a16:creationId xmlns:a16="http://schemas.microsoft.com/office/drawing/2014/main" id="{2C2C8E71-484D-48AE-BE09-D1E711B079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1" y="2743200"/>
            <a:ext cx="1828799" cy="3357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6" name="Immagine 5" descr="H:\LOGO ist. comprensivo\Logo ISt. Comprensivo ner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381000" y="990600"/>
            <a:ext cx="8280400" cy="1262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ORIENTAMENTO SCOLASTICO</a:t>
            </a:r>
          </a:p>
          <a:p>
            <a:pPr algn="ctr"/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V.O.L.O.</a:t>
            </a:r>
          </a:p>
        </p:txBody>
      </p:sp>
      <p:pic>
        <p:nvPicPr>
          <p:cNvPr id="34823" name="Segnaposto contenuto 11" descr="Open day 0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743200"/>
            <a:ext cx="3352800" cy="2503488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37892" name="Immagine 5" descr="Immagine correl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0"/>
            <a:ext cx="2971800" cy="31242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37893" name="Immagine 6" descr="Risultati immagini per orientamento scolastico diseg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648200"/>
            <a:ext cx="1905000" cy="1924050"/>
          </a:xfrm>
          <a:prstGeom prst="rect">
            <a:avLst/>
          </a:prstGeom>
          <a:noFill/>
          <a:ln w="38100">
            <a:solidFill>
              <a:srgbClr val="99FF66"/>
            </a:solidFill>
            <a:miter lim="800000"/>
            <a:headEnd/>
            <a:tailEnd/>
          </a:ln>
        </p:spPr>
      </p:pic>
      <p:pic>
        <p:nvPicPr>
          <p:cNvPr id="6" name="Immagine 5" descr="H:\LOGO ist. comprensivo\Logo ISt. Comprensivo ner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286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066800" y="2133600"/>
            <a:ext cx="72390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9050">
                  <a:solidFill>
                    <a:srgbClr val="6633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Tutto questo e tanto altro ancora !!!</a:t>
            </a:r>
          </a:p>
        </p:txBody>
      </p:sp>
      <p:pic>
        <p:nvPicPr>
          <p:cNvPr id="4" name="Immagine 3" descr="H:\LOGO ist. comprensivo\Logo ISt. Comprensivo ner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505200"/>
            <a:ext cx="327866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F921987A-6298-464E-92BC-34A6D328A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341438"/>
            <a:ext cx="8229600" cy="1143000"/>
          </a:xfrm>
          <a:solidFill>
            <a:schemeClr val="tx1"/>
          </a:solidFill>
          <a:ln/>
        </p:spPr>
        <p:txBody>
          <a:bodyPr/>
          <a:lstStyle/>
          <a:p>
            <a:r>
              <a:rPr lang="it-IT" altLang="it-IT" dirty="0">
                <a:solidFill>
                  <a:srgbClr val="FF9933"/>
                </a:solidFill>
              </a:rPr>
              <a:t>            Fine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3056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ttangolo 1"/>
          <p:cNvSpPr>
            <a:spLocks noChangeArrowheads="1"/>
          </p:cNvSpPr>
          <p:nvPr/>
        </p:nvSpPr>
        <p:spPr bwMode="auto">
          <a:xfrm>
            <a:off x="4572000" y="1447800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SCUOLA PRIMARIA “PARINI”</a:t>
            </a:r>
          </a:p>
          <a:p>
            <a:pPr algn="ctr" eaLnBrk="1" hangingPunct="1"/>
            <a:endParaRPr lang="it-IT" altLang="it-IT" sz="2000" dirty="0">
              <a:latin typeface="Maiandra GD" pitchFamily="34" charset="0"/>
              <a:cs typeface="Segoe UI Light" pitchFamily="34" charset="0"/>
            </a:endParaRPr>
          </a:p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(GORLA MINORE)</a:t>
            </a:r>
          </a:p>
        </p:txBody>
      </p:sp>
      <p:sp>
        <p:nvSpPr>
          <p:cNvPr id="5" name="Rettangolo 1">
            <a:extLst>
              <a:ext uri="{FF2B5EF4-FFF2-40B4-BE49-F238E27FC236}">
                <a16:creationId xmlns:a16="http://schemas.microsoft.com/office/drawing/2014/main" id="{564F81D1-90AB-40B7-ABFE-A1EF4E8C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267200"/>
            <a:ext cx="350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      DIRIGENZA</a:t>
            </a:r>
            <a:r>
              <a:rPr lang="it-IT" altLang="it-IT" sz="2000" dirty="0">
                <a:latin typeface="Century Gothic" panose="020B0502020202020204" pitchFamily="34" charset="0"/>
                <a:cs typeface="Segoe UI Light" pitchFamily="34" charset="0"/>
              </a:rPr>
              <a:t>   </a:t>
            </a:r>
          </a:p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     Uffici di segreteria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7BD4E4-9C36-4A3B-8F8C-A0819F04D1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087" y="349464"/>
            <a:ext cx="4266243" cy="3212334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C000"/>
            </a:bgClr>
          </a:pattFill>
          <a:ln w="28575" cmpd="sng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E35088-8DA0-47B1-A5E8-61F30732CBBC}"/>
              </a:ext>
            </a:extLst>
          </p:cNvPr>
          <p:cNvSpPr txBox="1"/>
          <p:nvPr/>
        </p:nvSpPr>
        <p:spPr>
          <a:xfrm>
            <a:off x="5562600" y="284643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7BD4E4-9C36-4A3B-8F8C-A0819F04D1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-115858" r="-4280" b="115858"/>
          <a:stretch/>
        </p:blipFill>
        <p:spPr>
          <a:xfrm>
            <a:off x="4876800" y="3338053"/>
            <a:ext cx="4114164" cy="32118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accent2"/>
            </a:bgClr>
          </a:pattFill>
          <a:ln w="28575" cmpd="sng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5" descr="5">
            <a:extLst>
              <a:ext uri="{FF2B5EF4-FFF2-40B4-BE49-F238E27FC236}">
                <a16:creationId xmlns:a16="http://schemas.microsoft.com/office/drawing/2014/main" id="{0E46B2CC-4974-4755-923A-DC09D94D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2" y="3340003"/>
            <a:ext cx="3969266" cy="320988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/>
        </p:spPr>
      </p:pic>
      <p:pic>
        <p:nvPicPr>
          <p:cNvPr id="8" name="Immagine 7" descr="H:\LOGO ist. comprensivo\Logo ISt. Comprensivo ner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582863" y="5470525"/>
            <a:ext cx="3727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SCUOLA PRIMARIA “GABELLI”</a:t>
            </a:r>
          </a:p>
          <a:p>
            <a:pPr algn="ctr" eaLnBrk="1" hangingPunct="1"/>
            <a:endParaRPr lang="it-IT" altLang="it-IT" sz="2000" dirty="0">
              <a:latin typeface="Maiandra GD" pitchFamily="34" charset="0"/>
              <a:cs typeface="Segoe UI Light" pitchFamily="34" charset="0"/>
            </a:endParaRPr>
          </a:p>
          <a:p>
            <a:pPr algn="ctr" eaLnBrk="1" hangingPunct="1"/>
            <a:r>
              <a:rPr lang="it-IT" altLang="it-IT" sz="2000" dirty="0">
                <a:latin typeface="Maiandra GD" pitchFamily="34" charset="0"/>
                <a:cs typeface="Segoe UI Light" pitchFamily="34" charset="0"/>
              </a:rPr>
              <a:t>(MARNATE)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BB7108-C960-4DE5-B88C-7165921690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38200"/>
            <a:ext cx="6867606" cy="4191000"/>
          </a:xfrm>
          <a:prstGeom prst="rect">
            <a:avLst/>
          </a:prstGeom>
          <a:pattFill prst="pct75">
            <a:fgClr>
              <a:schemeClr val="accent2">
                <a:lumMod val="75000"/>
              </a:schemeClr>
            </a:fgClr>
            <a:bgClr>
              <a:schemeClr val="tx1"/>
            </a:bgClr>
          </a:pattFill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Immagine 3" descr="H:\LOGO ist. comprensivo\Logo ISt. Comprensivo ner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216025" y="5584825"/>
            <a:ext cx="6675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 dirty="0">
                <a:latin typeface="Maiandra GD" pitchFamily="34" charset="0"/>
              </a:rPr>
              <a:t>SCUOLA SECONDARIA DI PRIMO GRADO “MANZONI”</a:t>
            </a:r>
          </a:p>
          <a:p>
            <a:pPr algn="ctr" eaLnBrk="1" hangingPunct="1"/>
            <a:endParaRPr lang="it-IT" altLang="it-IT" sz="2000" dirty="0">
              <a:latin typeface="Maiandra GD" pitchFamily="34" charset="0"/>
            </a:endParaRPr>
          </a:p>
          <a:p>
            <a:pPr algn="ctr" eaLnBrk="1" hangingPunct="1"/>
            <a:r>
              <a:rPr lang="it-IT" altLang="it-IT" sz="2000" dirty="0">
                <a:latin typeface="Maiandra GD" pitchFamily="34" charset="0"/>
              </a:rPr>
              <a:t>(GORLA MINORE</a:t>
            </a:r>
            <a:r>
              <a:rPr lang="it-IT" altLang="it-IT" sz="2000" b="1" dirty="0">
                <a:latin typeface="Maiandra GD" pitchFamily="34" charset="0"/>
              </a:rPr>
              <a:t>)</a:t>
            </a:r>
          </a:p>
        </p:txBody>
      </p:sp>
      <p:pic>
        <p:nvPicPr>
          <p:cNvPr id="8197" name="Immagin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781050"/>
            <a:ext cx="601186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H:\LOGO ist. comprensivo\Logo ISt. Comprensivo ner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3810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1221473" y="5737225"/>
            <a:ext cx="65756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 dirty="0">
                <a:latin typeface="Maiandra GD" pitchFamily="34" charset="0"/>
              </a:rPr>
              <a:t>SCUOLA SECONDARIA DI PRIMO GRADO “ALIGHIERI”</a:t>
            </a:r>
          </a:p>
          <a:p>
            <a:pPr algn="ctr" eaLnBrk="1" hangingPunct="1"/>
            <a:endParaRPr lang="it-IT" altLang="it-IT" sz="2000" dirty="0">
              <a:latin typeface="Maiandra GD" pitchFamily="34" charset="0"/>
            </a:endParaRPr>
          </a:p>
          <a:p>
            <a:pPr algn="ctr" eaLnBrk="1" hangingPunct="1"/>
            <a:r>
              <a:rPr lang="it-IT" altLang="it-IT" sz="2000" dirty="0">
                <a:latin typeface="Maiandra GD" pitchFamily="34" charset="0"/>
              </a:rPr>
              <a:t>(MARNATE</a:t>
            </a:r>
            <a:r>
              <a:rPr lang="it-IT" altLang="it-IT" sz="2000" b="1" dirty="0">
                <a:latin typeface="Maiandra GD" pitchFamily="34" charset="0"/>
              </a:rPr>
              <a:t>)</a:t>
            </a:r>
          </a:p>
        </p:txBody>
      </p:sp>
      <p:pic>
        <p:nvPicPr>
          <p:cNvPr id="5" name="Segnaposto contenuto 4" descr="Open day 0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457200"/>
            <a:ext cx="6629400" cy="4951413"/>
          </a:xfrm>
          <a:ln w="76200">
            <a:solidFill>
              <a:srgbClr val="B79315"/>
            </a:solidFill>
          </a:ln>
        </p:spPr>
      </p:pic>
      <p:pic>
        <p:nvPicPr>
          <p:cNvPr id="4" name="Immagine 3" descr="H:\LOGO ist. comprensivo\Logo ISt. Comprensivo ner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1000" y="1600200"/>
            <a:ext cx="8001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Comic Sans MS"/>
            </a:endParaRPr>
          </a:p>
          <a:p>
            <a:pPr algn="ctr" eaLnBrk="1" hangingPunct="1">
              <a:defRPr/>
            </a:pPr>
            <a:r>
              <a:rPr lang="it-IT" sz="4800" b="1" kern="10" dirty="0">
                <a:ln w="28575">
                  <a:solidFill>
                    <a:srgbClr val="0066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  <a:ea typeface="Microsoft Office Preview Font" panose="020B0502040204020203" pitchFamily="34"/>
              </a:rPr>
              <a:t>PROGETTI e ATTIVITA’</a:t>
            </a:r>
          </a:p>
          <a:p>
            <a:pPr algn="ctr" eaLnBrk="1" hangingPunct="1">
              <a:defRPr/>
            </a:pPr>
            <a:r>
              <a:rPr lang="it-IT" sz="4800" b="1" kern="10" dirty="0">
                <a:ln w="28575">
                  <a:solidFill>
                    <a:srgbClr val="0066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  <a:ea typeface="Microsoft Office Preview Font" panose="020B0502040204020203" pitchFamily="34"/>
              </a:rPr>
              <a:t> SCUOLA PRIMARIA</a:t>
            </a:r>
          </a:p>
          <a:p>
            <a:pPr algn="ctr" eaLnBrk="1" hangingPunct="1">
              <a:defRPr/>
            </a:pPr>
            <a:endParaRPr lang="it-IT" sz="4800" b="1" kern="10" dirty="0">
              <a:ln w="0"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iandra GD" panose="020E0502030308020204" pitchFamily="34" charset="0"/>
              <a:ea typeface="Microsoft Office Preview Font" panose="020B0502040204020203" pitchFamily="34"/>
            </a:endParaRPr>
          </a:p>
          <a:p>
            <a:pPr algn="ctr" eaLnBrk="1" hangingPunct="1">
              <a:defRPr/>
            </a:pPr>
            <a:r>
              <a:rPr lang="it-IT" sz="3600" b="1" kern="10" dirty="0">
                <a:ln w="28575">
                  <a:solidFill>
                    <a:srgbClr val="0066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  <a:ea typeface="Microsoft Office Preview Font" panose="020B0502040204020203" pitchFamily="34"/>
              </a:rPr>
              <a:t>G. Parini – A. Gabelli </a:t>
            </a:r>
          </a:p>
          <a:p>
            <a:pPr algn="ctr" eaLnBrk="1" hangingPunct="1">
              <a:defRPr/>
            </a:pPr>
            <a:r>
              <a:rPr lang="it-IT" sz="48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Comic Sans MS"/>
              </a:rPr>
              <a:t> </a:t>
            </a:r>
            <a:endParaRPr lang="it-IT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Comic Sans MS"/>
            </a:endParaRPr>
          </a:p>
          <a:p>
            <a:pPr algn="ctr" eaLnBrk="1" hangingPunct="1">
              <a:defRPr/>
            </a:pPr>
            <a:endParaRPr lang="it-IT" dirty="0"/>
          </a:p>
        </p:txBody>
      </p:sp>
      <p:pic>
        <p:nvPicPr>
          <p:cNvPr id="3" name="Immagine 2" descr="H:\LOGO ist. comprensivo\Logo ISt. Comprensivo ner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971550" y="404813"/>
            <a:ext cx="7126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EDUCAZIONE FISICA</a:t>
            </a:r>
          </a:p>
        </p:txBody>
      </p:sp>
      <p:pic>
        <p:nvPicPr>
          <p:cNvPr id="39942" name="Picture 6" descr="2014 9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743" y="3048000"/>
            <a:ext cx="2819400" cy="21145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" name="Immagine 6" descr="Foto-00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508396"/>
            <a:ext cx="2438400" cy="18288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181600" y="1873805"/>
            <a:ext cx="38862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 </a:t>
            </a:r>
            <a:r>
              <a:rPr lang="it-IT" sz="2100" dirty="0">
                <a:latin typeface="Maiandra GD" pitchFamily="34" charset="0"/>
              </a:rPr>
              <a:t>Lezioni con gli esperti </a:t>
            </a:r>
          </a:p>
          <a:p>
            <a:pPr>
              <a:defRPr/>
            </a:pPr>
            <a:r>
              <a:rPr lang="it-IT" sz="2100" dirty="0">
                <a:latin typeface="Maiandra GD" pitchFamily="34" charset="0"/>
              </a:rPr>
              <a:t>               e attività in piscina    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DC1E4D-0D78-49EF-87CB-31040816FA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47" y="1577178"/>
            <a:ext cx="2473569" cy="1828800"/>
          </a:xfrm>
          <a:prstGeom prst="rect">
            <a:avLst/>
          </a:prstGeom>
          <a:ln w="28575">
            <a:solidFill>
              <a:srgbClr val="FFCC66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43830B-FED4-4C83-88F3-E54C696D60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665" y="4680783"/>
            <a:ext cx="3251200" cy="1828800"/>
          </a:xfrm>
          <a:prstGeom prst="rect">
            <a:avLst/>
          </a:prstGeom>
          <a:ln w="28575">
            <a:solidFill>
              <a:srgbClr val="FFCC66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6298CC-A2B6-41A3-8E0D-039C6A06A46B}"/>
              </a:ext>
            </a:extLst>
          </p:cNvPr>
          <p:cNvSpPr txBox="1"/>
          <p:nvPr/>
        </p:nvSpPr>
        <p:spPr>
          <a:xfrm>
            <a:off x="4419601" y="5656768"/>
            <a:ext cx="3886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 </a:t>
            </a:r>
            <a:r>
              <a:rPr lang="it-IT" sz="2400" b="1" dirty="0">
                <a:latin typeface="Maiandra GD" pitchFamily="34" charset="0"/>
              </a:rPr>
              <a:t>A tutto… SPORT</a:t>
            </a:r>
            <a:r>
              <a:rPr lang="it-IT" sz="2400" dirty="0">
                <a:latin typeface="Maiandra GD" pitchFamily="34" charset="0"/>
              </a:rPr>
              <a:t>      </a:t>
            </a:r>
            <a:endParaRPr lang="it-IT" sz="2100" dirty="0">
              <a:latin typeface="Maiandra GD" pitchFamily="34" charset="0"/>
            </a:endParaRPr>
          </a:p>
        </p:txBody>
      </p:sp>
      <p:pic>
        <p:nvPicPr>
          <p:cNvPr id="10" name="Immagine 9" descr="H:\LOGO ist. comprensivo\Logo ISt. Comprensivo ner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3048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7"/>
          <p:cNvSpPr>
            <a:spLocks noChangeArrowheads="1" noChangeShapeType="1" noTextEdit="1"/>
          </p:cNvSpPr>
          <p:nvPr/>
        </p:nvSpPr>
        <p:spPr bwMode="auto">
          <a:xfrm>
            <a:off x="611188" y="476250"/>
            <a:ext cx="770255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5400">
                  <a:solidFill>
                    <a:srgbClr val="FF9933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Maiandra GD"/>
              </a:rPr>
              <a:t>A LEZIONE con il 112</a:t>
            </a:r>
          </a:p>
        </p:txBody>
      </p:sp>
      <p:pic>
        <p:nvPicPr>
          <p:cNvPr id="40968" name="Picture 2" descr="D:\Annalisa\Materiali open-day\foto classi 5^ con 118\IMG_2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8950" y="3124200"/>
            <a:ext cx="3005671" cy="231061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969" name="Picture 2" descr="D:\Annalisa\Materiali open-day\foto classi 5^ con 118\IMG_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35" y="4301968"/>
            <a:ext cx="3020006" cy="2265684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9D7886-745B-4E55-902C-28FD264A8289}"/>
              </a:ext>
            </a:extLst>
          </p:cNvPr>
          <p:cNvSpPr txBox="1"/>
          <p:nvPr/>
        </p:nvSpPr>
        <p:spPr>
          <a:xfrm>
            <a:off x="3373171" y="1828800"/>
            <a:ext cx="41147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2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 </a:t>
            </a:r>
            <a:r>
              <a:rPr lang="it-IT" sz="21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 </a:t>
            </a:r>
          </a:p>
          <a:p>
            <a:pPr>
              <a:spcAft>
                <a:spcPts val="600"/>
              </a:spcAft>
              <a:defRPr/>
            </a:pPr>
            <a:r>
              <a:rPr lang="it-IT" sz="21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 </a:t>
            </a:r>
            <a:r>
              <a:rPr lang="it-IT" sz="2200" b="1" dirty="0">
                <a:latin typeface="Maiandra GD" pitchFamily="34" charset="0"/>
              </a:rPr>
              <a:t>Chiamata di primo soccorso:</a:t>
            </a:r>
          </a:p>
          <a:p>
            <a:pPr>
              <a:spcAft>
                <a:spcPts val="600"/>
              </a:spcAft>
              <a:defRPr/>
            </a:pPr>
            <a:r>
              <a:rPr lang="it-IT" sz="2100" b="1" dirty="0">
                <a:latin typeface="Maiandra GD" pitchFamily="34" charset="0"/>
              </a:rPr>
              <a:t>               </a:t>
            </a:r>
            <a:endParaRPr lang="it-IT" sz="2100" b="1" u="sng" dirty="0">
              <a:latin typeface="Maiandra GD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it-IT" sz="2100" b="1" dirty="0">
                <a:latin typeface="Maiandra GD" pitchFamily="34" charset="0"/>
              </a:rPr>
              <a:t>          </a:t>
            </a:r>
          </a:p>
          <a:p>
            <a:pPr>
              <a:spcAft>
                <a:spcPts val="600"/>
              </a:spcAft>
              <a:defRPr/>
            </a:pPr>
            <a:r>
              <a:rPr lang="it-IT" sz="2100" b="1" dirty="0">
                <a:latin typeface="Maiandra GD" pitchFamily="34" charset="0"/>
              </a:rPr>
              <a:t>            </a:t>
            </a:r>
            <a:r>
              <a:rPr lang="it-IT" sz="2200" b="1" dirty="0">
                <a:latin typeface="Maiandra GD" pitchFamily="34" charset="0"/>
              </a:rPr>
              <a:t>ORA </a:t>
            </a:r>
          </a:p>
          <a:p>
            <a:pPr>
              <a:spcAft>
                <a:spcPts val="600"/>
              </a:spcAft>
              <a:defRPr/>
            </a:pPr>
            <a:r>
              <a:rPr lang="it-IT" sz="2200" b="1" dirty="0">
                <a:latin typeface="Maiandra GD" pitchFamily="34" charset="0"/>
              </a:rPr>
              <a:t>             SO </a:t>
            </a:r>
          </a:p>
          <a:p>
            <a:pPr>
              <a:spcAft>
                <a:spcPts val="600"/>
              </a:spcAft>
              <a:defRPr/>
            </a:pPr>
            <a:r>
              <a:rPr lang="it-IT" sz="2200" b="1" dirty="0">
                <a:latin typeface="Maiandra GD" pitchFamily="34" charset="0"/>
              </a:rPr>
              <a:t>           COSA </a:t>
            </a:r>
          </a:p>
          <a:p>
            <a:pPr>
              <a:spcAft>
                <a:spcPts val="600"/>
              </a:spcAft>
              <a:defRPr/>
            </a:pPr>
            <a:r>
              <a:rPr lang="it-IT" sz="2200" b="1" dirty="0">
                <a:latin typeface="Maiandra GD" pitchFamily="34" charset="0"/>
              </a:rPr>
              <a:t>           FARE!</a:t>
            </a:r>
          </a:p>
          <a:p>
            <a:pPr>
              <a:spcAft>
                <a:spcPts val="600"/>
              </a:spcAft>
              <a:defRPr/>
            </a:pPr>
            <a:r>
              <a:rPr lang="it-IT" sz="21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Maiandra GD" pitchFamily="34" charset="0"/>
              </a:rPr>
              <a:t> </a:t>
            </a:r>
            <a:r>
              <a:rPr lang="it-IT" sz="2100" dirty="0">
                <a:latin typeface="Maiandra GD" pitchFamily="34" charset="0"/>
              </a:rPr>
              <a:t>     </a:t>
            </a:r>
          </a:p>
        </p:txBody>
      </p:sp>
      <p:pic>
        <p:nvPicPr>
          <p:cNvPr id="7" name="Immagine 6" descr="H:\LOGO ist. comprensivo\Logo ISt. Comprensivo ner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152400"/>
            <a:ext cx="663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3721344-D602-4A7C-9066-05832CA3B8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072" y="1752600"/>
            <a:ext cx="3067469" cy="2306412"/>
          </a:xfrm>
          <a:prstGeom prst="rect">
            <a:avLst/>
          </a:prstGeom>
          <a:solidFill>
            <a:srgbClr val="FF9933"/>
          </a:solidFill>
          <a:ln w="38100">
            <a:solidFill>
              <a:srgbClr val="FFCC66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3655</TotalTime>
  <Words>425</Words>
  <Application>Microsoft Office PowerPoint</Application>
  <PresentationFormat>Presentazione su schermo (4:3)</PresentationFormat>
  <Paragraphs>177</Paragraphs>
  <Slides>29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Arial</vt:lpstr>
      <vt:lpstr>Bookman Old Style</vt:lpstr>
      <vt:lpstr>Calibri</vt:lpstr>
      <vt:lpstr>Century Gothic</vt:lpstr>
      <vt:lpstr>Comic Sans MS</vt:lpstr>
      <vt:lpstr>Constantia</vt:lpstr>
      <vt:lpstr>Gill Sans MT</vt:lpstr>
      <vt:lpstr>Maiandra GD</vt:lpstr>
      <vt:lpstr>Open Sans</vt:lpstr>
      <vt:lpstr>Wingdings 2</vt:lpstr>
      <vt:lpstr>Carta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Dalla SMIM al KET…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Fine presentazione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Alunno</dc:creator>
  <cp:lastModifiedBy>maria rita ciancarelli</cp:lastModifiedBy>
  <cp:revision>407</cp:revision>
  <cp:lastPrinted>1601-01-01T00:00:00Z</cp:lastPrinted>
  <dcterms:created xsi:type="dcterms:W3CDTF">1601-01-01T00:00:00Z</dcterms:created>
  <dcterms:modified xsi:type="dcterms:W3CDTF">2020-11-16T21:38:27Z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